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508760"/>
          </a:xfrm>
          <a:prstGeom prst="rect">
            <a:avLst/>
          </a:prstGeom>
          <a:solidFill>
            <a:srgbClr val="1A2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1F9787"/>
                </a:solidFill>
                <a:latin typeface="Aptos"/>
              </a:defRPr>
            </a:pPr>
            <a:r>
              <a:t>INFOGRAFÍA 1 · CUIDA TUS CUENTAS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8321040" cy="53035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2700" b="1">
                <a:solidFill>
                  <a:srgbClr val="FFFFFF"/>
                </a:solidFill>
                <a:latin typeface="Aptos"/>
              </a:defRPr>
            </a:pPr>
            <a:r>
              <a:t>CONTRASEÑAS SEGURAS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912" y="1051560"/>
            <a:ext cx="8229600" cy="29260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200" b="0">
                <a:solidFill>
                  <a:srgbClr val="E0E6F5"/>
                </a:solidFill>
                <a:latin typeface="Aptos"/>
              </a:defRPr>
            </a:pPr>
            <a:r>
              <a:t>Tu primera barrera de protección en Internet</a:t>
            </a:r>
          </a:p>
        </p:txBody>
      </p:sp>
      <p:sp>
        <p:nvSpPr>
          <p:cNvPr id="6" name="Oval 5"/>
          <p:cNvSpPr/>
          <p:nvPr/>
        </p:nvSpPr>
        <p:spPr>
          <a:xfrm>
            <a:off x="8339327" y="228600"/>
            <a:ext cx="310896" cy="310896"/>
          </a:xfrm>
          <a:prstGeom prst="ellipse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68512" y="566928"/>
            <a:ext cx="164592" cy="16459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43800" y="1783080"/>
            <a:ext cx="960120" cy="749808"/>
          </a:xfrm>
          <a:prstGeom prst="roundRect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Arc 8"/>
          <p:cNvSpPr/>
          <p:nvPr/>
        </p:nvSpPr>
        <p:spPr>
          <a:xfrm>
            <a:off x="7754112" y="1490472"/>
            <a:ext cx="530352" cy="658368"/>
          </a:xfrm>
          <a:prstGeom prst="arc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936992" y="1993392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87283" y="2093976"/>
            <a:ext cx="45720" cy="1737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1737360"/>
            <a:ext cx="6309360" cy="34747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1A274B"/>
                </a:solidFill>
                <a:latin typeface="Aptos"/>
              </a:defRPr>
            </a:pPr>
            <a:r>
              <a:t>¿CÓMO CREAR UNA CLAVE FUERTE?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240280"/>
            <a:ext cx="3977639" cy="1143000"/>
          </a:xfrm>
          <a:prstGeom prst="roundRect">
            <a:avLst/>
          </a:prstGeom>
          <a:solidFill>
            <a:srgbClr val="D3F6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1792" y="2404872"/>
            <a:ext cx="384048" cy="384048"/>
          </a:xfrm>
          <a:prstGeom prst="ellipse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2414016"/>
            <a:ext cx="384048" cy="29260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2404872"/>
            <a:ext cx="3154679" cy="34747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F9787"/>
                </a:solidFill>
                <a:latin typeface="Aptos"/>
              </a:defRPr>
            </a:pPr>
            <a:r>
              <a:t>Combina elementos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2862072"/>
            <a:ext cx="3575303" cy="42976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150" b="0">
                <a:solidFill>
                  <a:srgbClr val="253043"/>
                </a:solidFill>
                <a:latin typeface="Aptos"/>
              </a:defRPr>
            </a:pPr>
            <a:r>
              <a:t>Usa mayúsculas, minúsculas, números y símbolos.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17720" y="2240280"/>
            <a:ext cx="3977639" cy="1143000"/>
          </a:xfrm>
          <a:prstGeom prst="roundRect">
            <a:avLst/>
          </a:prstGeom>
          <a:solidFill>
            <a:srgbClr val="DE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782312" y="2404872"/>
            <a:ext cx="384048" cy="384048"/>
          </a:xfrm>
          <a:prstGeom prst="ellipse">
            <a:avLst/>
          </a:prstGeom>
          <a:solidFill>
            <a:srgbClr val="3A6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82312" y="2414016"/>
            <a:ext cx="384048" cy="29260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76088" y="2404872"/>
            <a:ext cx="3154679" cy="34747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3A6BC6"/>
                </a:solidFill>
                <a:latin typeface="Aptos"/>
              </a:defRPr>
            </a:pPr>
            <a:r>
              <a:t>Que sea larga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18888" y="2862072"/>
            <a:ext cx="3575303" cy="42976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150" b="0">
                <a:solidFill>
                  <a:srgbClr val="253043"/>
                </a:solidFill>
                <a:latin typeface="Aptos"/>
              </a:defRPr>
            </a:pPr>
            <a:r>
              <a:t>Elige una frase fácil de recordar, pero difícil de adivinar.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3566160"/>
            <a:ext cx="3977639" cy="1143000"/>
          </a:xfrm>
          <a:prstGeom prst="roundRect">
            <a:avLst/>
          </a:prstGeom>
          <a:solidFill>
            <a:srgbClr val="FFF2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21792" y="3730752"/>
            <a:ext cx="384048" cy="384048"/>
          </a:xfrm>
          <a:prstGeom prst="ellipse">
            <a:avLst/>
          </a:prstGeom>
          <a:solidFill>
            <a:srgbClr val="E6A6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1792" y="3739896"/>
            <a:ext cx="384048" cy="29260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3730752"/>
            <a:ext cx="3154679" cy="34747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E6A62D"/>
                </a:solidFill>
                <a:latin typeface="Aptos"/>
              </a:defRPr>
            </a:pPr>
            <a:r>
              <a:t>Una clave por cuenta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4187952"/>
            <a:ext cx="3575303" cy="42976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150" b="0">
                <a:solidFill>
                  <a:srgbClr val="253043"/>
                </a:solidFill>
                <a:latin typeface="Aptos"/>
              </a:defRPr>
            </a:pPr>
            <a:r>
              <a:t>No repitas la misma contraseña en todas tus aplicaciones.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617720" y="3566160"/>
            <a:ext cx="3977639" cy="1143000"/>
          </a:xfrm>
          <a:prstGeom prst="roundRect">
            <a:avLst/>
          </a:prstGeom>
          <a:solidFill>
            <a:srgbClr val="FFE1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782312" y="3730752"/>
            <a:ext cx="384048" cy="384048"/>
          </a:xfrm>
          <a:prstGeom prst="ellipse">
            <a:avLst/>
          </a:prstGeom>
          <a:solidFill>
            <a:srgbClr val="D85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82312" y="3739896"/>
            <a:ext cx="384048" cy="29260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 algn="ctr">
              <a:spcAft>
                <a:spcPts val="4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76088" y="3730752"/>
            <a:ext cx="3154679" cy="347472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D8525B"/>
                </a:solidFill>
                <a:latin typeface="Aptos"/>
              </a:defRPr>
            </a:pPr>
            <a:r>
              <a:t>Activa doble verificación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18888" y="4187952"/>
            <a:ext cx="3575303" cy="42976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150" b="0">
                <a:solidFill>
                  <a:srgbClr val="253043"/>
                </a:solidFill>
                <a:latin typeface="Aptos"/>
              </a:defRPr>
            </a:pPr>
            <a:r>
              <a:t>Añade un paso extra de seguridad cuando esté disponible.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" y="4983480"/>
            <a:ext cx="8092440" cy="841248"/>
          </a:xfrm>
          <a:prstGeom prst="roundRect">
            <a:avLst/>
          </a:prstGeom>
          <a:solidFill>
            <a:srgbClr val="1A2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1520" y="5138928"/>
            <a:ext cx="1143000" cy="365760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FFB9B9"/>
                </a:solidFill>
                <a:latin typeface="Aptos"/>
              </a:defRPr>
            </a:pPr>
            <a:r>
              <a:t>🚫 NO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28800" y="5102352"/>
            <a:ext cx="6355080" cy="475488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Compartas tus claves por chat ni las guardes en lugares públicos.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4360" y="6053328"/>
            <a:ext cx="8046720" cy="320040"/>
          </a:xfrm>
          <a:prstGeom prst="rect">
            <a:avLst/>
          </a:prstGeom>
          <a:noFill/>
        </p:spPr>
        <p:txBody>
          <a:bodyPr wrap="square" lIns="54864" rIns="54864" tIns="27432" bIns="18288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5E6A7D"/>
                </a:solidFill>
                <a:latin typeface="Aptos"/>
              </a:defRPr>
            </a:pPr>
            <a:r>
              <a:t>Si crees que alguien conoce tu contraseña, cámbiala y revisa los accesos de tu cuenta.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73952"/>
            <a:ext cx="8138160" cy="21945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defRPr sz="900" b="1">
                <a:solidFill>
                  <a:srgbClr val="5E6A7D"/>
                </a:solidFill>
                <a:latin typeface="Aptos"/>
              </a:defRPr>
            </a:pPr>
            <a:r>
              <a:t>Institución Educativa Víctor Félix Gómez Nova  •  Fecha de entrega: 9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TextBox 35"/>
          <p:cNvSpPr txBox="1"/>
          <p:nvPr/>
        </p:nvSpPr>
        <p:spPr>
          <a:xfrm>
            <a:off x="502920" y="6473952"/>
            <a:ext cx="8138160" cy="21945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defRPr sz="900" b="1">
                <a:solidFill>
                  <a:srgbClr val="5E6A7D"/>
                </a:solidFill>
                <a:latin typeface="Aptos"/>
              </a:defRPr>
            </a:pPr>
            <a:r>
              <a:t>Institución Educativa Víctor Félix Gómez Nova  •  Fecha de entrega: 9 de octubre de 2026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A2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164592"/>
            <a:ext cx="7955279" cy="22860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000" b="1">
                <a:solidFill>
                  <a:srgbClr val="FFBFBF"/>
                </a:solidFill>
                <a:latin typeface="Aptos"/>
              </a:defRPr>
            </a:pPr>
            <a:r>
              <a:t>INFOGRAFÍA 2  •  SEGURIDAD EN WHATSAPP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438912"/>
            <a:ext cx="8138160" cy="45720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¡NO CAIGAS EN LA ESTAFA!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4632" y="969264"/>
            <a:ext cx="804672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FFFFFF"/>
                </a:solidFill>
                <a:latin typeface="Aptos"/>
              </a:defRPr>
            </a:pPr>
            <a:r>
              <a:t>Aprende a detectar mensajes sospechosos antes de responder.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02920" y="1691640"/>
            <a:ext cx="3977639" cy="4343400"/>
          </a:xfrm>
          <a:prstGeom prst="roundRect">
            <a:avLst/>
          </a:prstGeom>
          <a:solidFill>
            <a:srgbClr val="EFF5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749808" y="1920240"/>
            <a:ext cx="3493008" cy="475488"/>
          </a:xfrm>
          <a:prstGeom prst="roundRect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14400" y="1993392"/>
            <a:ext cx="315468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CHAT • MENSAJE SOSPECHOSO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14400" y="2651760"/>
            <a:ext cx="3154680" cy="1051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69848" y="2743200"/>
            <a:ext cx="2834640" cy="84124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200" b="0">
                <a:solidFill>
                  <a:srgbClr val="253043"/>
                </a:solidFill>
                <a:latin typeface="Aptos"/>
              </a:defRPr>
            </a:pPr>
            <a:r>
              <a:t>🎉 ¡FELICIDADES!</a:t>
            </a:r>
          </a:p>
          <a:p>
            <a:pPr algn="l">
              <a:spcAft>
                <a:spcPts val="300"/>
              </a:spcAft>
              <a:defRPr sz="1200" b="0">
                <a:solidFill>
                  <a:srgbClr val="253043"/>
                </a:solidFill>
                <a:latin typeface="Aptos"/>
              </a:defRPr>
            </a:pPr>
            <a:r>
              <a:t>Ganaste un celular. Entra aquí y envía tus datos para reclamarlo.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508760" y="3931920"/>
            <a:ext cx="2560320" cy="566928"/>
          </a:xfrm>
          <a:prstGeom prst="roundRect">
            <a:avLst/>
          </a:prstGeom>
          <a:solidFill>
            <a:srgbClr val="FFF6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627632" y="4014215"/>
            <a:ext cx="2331720" cy="38404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D8525B"/>
                </a:solidFill>
                <a:latin typeface="Aptos"/>
              </a:defRPr>
            </a:pPr>
            <a:r>
              <a:t>⚠️ ¡Puede ser una estafa!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4709160"/>
            <a:ext cx="3200400" cy="91440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1A274B"/>
                </a:solidFill>
                <a:latin typeface="Aptos"/>
              </a:defRPr>
            </a:pPr>
            <a:r>
              <a:t>No abras el enlace ni compartas contraseñas, códigos o información personal.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92040" y="1783080"/>
            <a:ext cx="3749039" cy="38404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500" b="1">
                <a:solidFill>
                  <a:srgbClr val="D8525B"/>
                </a:solidFill>
                <a:latin typeface="Aptos"/>
              </a:defRPr>
            </a:pPr>
            <a:r>
              <a:t>¿QUÉ DEBE PONERTE EN ALERTA?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800600" y="2304288"/>
            <a:ext cx="3840480" cy="713232"/>
          </a:xfrm>
          <a:prstGeom prst="roundRect">
            <a:avLst/>
          </a:prstGeom>
          <a:solidFill>
            <a:srgbClr val="FF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4956048" y="2441448"/>
            <a:ext cx="393192" cy="393192"/>
          </a:xfrm>
          <a:prstGeom prst="ellipse">
            <a:avLst/>
          </a:prstGeom>
          <a:solidFill>
            <a:srgbClr val="D85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956048" y="2496312"/>
            <a:ext cx="393192" cy="20116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68112" y="2377440"/>
            <a:ext cx="292608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1">
                <a:solidFill>
                  <a:srgbClr val="D8525B"/>
                </a:solidFill>
                <a:latin typeface="Aptos"/>
              </a:defRPr>
            </a:pPr>
            <a:r>
              <a:t>Premios que no esperabas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68112" y="2651760"/>
            <a:ext cx="2944368" cy="27432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950" b="0">
                <a:solidFill>
                  <a:srgbClr val="253043"/>
                </a:solidFill>
                <a:latin typeface="Aptos"/>
              </a:defRPr>
            </a:pPr>
            <a:r>
              <a:t>No participaste en ningún sorteo.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800600" y="3136392"/>
            <a:ext cx="3840480" cy="713232"/>
          </a:xfrm>
          <a:prstGeom prst="roundRect">
            <a:avLst/>
          </a:prstGeom>
          <a:solidFill>
            <a:srgbClr val="FFF6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4956048" y="3273552"/>
            <a:ext cx="393192" cy="393192"/>
          </a:xfrm>
          <a:prstGeom prst="ellipse">
            <a:avLst/>
          </a:prstGeom>
          <a:solidFill>
            <a:srgbClr val="E6A6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956048" y="3328416"/>
            <a:ext cx="393192" cy="20116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68112" y="3209544"/>
            <a:ext cx="292608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1">
                <a:solidFill>
                  <a:srgbClr val="E6A62D"/>
                </a:solidFill>
                <a:latin typeface="Aptos"/>
              </a:defRPr>
            </a:pPr>
            <a:r>
              <a:t>Presión para actuar rápido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468112" y="3483864"/>
            <a:ext cx="2944368" cy="27432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950" b="0">
                <a:solidFill>
                  <a:srgbClr val="253043"/>
                </a:solidFill>
                <a:latin typeface="Aptos"/>
              </a:defRPr>
            </a:pPr>
            <a:r>
              <a:t>Te amenazan con bloquear una cuenta.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800600" y="3968496"/>
            <a:ext cx="3840480" cy="713232"/>
          </a:xfrm>
          <a:prstGeom prst="roundRect">
            <a:avLst/>
          </a:prstGeom>
          <a:solidFill>
            <a:srgbClr val="E7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4956048" y="4105656"/>
            <a:ext cx="393192" cy="393192"/>
          </a:xfrm>
          <a:prstGeom prst="ellipse">
            <a:avLst/>
          </a:prstGeom>
          <a:solidFill>
            <a:srgbClr val="3A6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956048" y="4160520"/>
            <a:ext cx="393192" cy="20116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68112" y="4041648"/>
            <a:ext cx="292608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1">
                <a:solidFill>
                  <a:srgbClr val="3A6BC6"/>
                </a:solidFill>
                <a:latin typeface="Aptos"/>
              </a:defRPr>
            </a:pPr>
            <a:r>
              <a:t>Enlaces o remitentes raros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468112" y="4315968"/>
            <a:ext cx="2944368" cy="27432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950" b="0">
                <a:solidFill>
                  <a:srgbClr val="253043"/>
                </a:solidFill>
                <a:latin typeface="Aptos"/>
              </a:defRPr>
            </a:pPr>
            <a:r>
              <a:t>La dirección tiene errores o es desconocida.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800600" y="4800600"/>
            <a:ext cx="3840480" cy="713232"/>
          </a:xfrm>
          <a:prstGeom prst="roundRect">
            <a:avLst/>
          </a:prstGeom>
          <a:solidFill>
            <a:srgbClr val="E1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4956048" y="4937760"/>
            <a:ext cx="393192" cy="393192"/>
          </a:xfrm>
          <a:prstGeom prst="ellipse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956048" y="4992624"/>
            <a:ext cx="393192" cy="20116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468112" y="4873752"/>
            <a:ext cx="292608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1">
                <a:solidFill>
                  <a:srgbClr val="1F9787"/>
                </a:solidFill>
                <a:latin typeface="Aptos"/>
              </a:defRPr>
            </a:pPr>
            <a:r>
              <a:t>Piden dinero o códigos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68112" y="5148072"/>
            <a:ext cx="2944368" cy="27432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950" b="0">
                <a:solidFill>
                  <a:srgbClr val="253043"/>
                </a:solidFill>
                <a:latin typeface="Aptos"/>
              </a:defRPr>
            </a:pPr>
            <a:r>
              <a:t>No envíes datos para “confirmar” tu cuenta.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846320" y="5715000"/>
            <a:ext cx="3794760" cy="438912"/>
          </a:xfrm>
          <a:prstGeom prst="roundRect">
            <a:avLst/>
          </a:prstGeom>
          <a:solidFill>
            <a:srgbClr val="1A2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56048" y="5769864"/>
            <a:ext cx="356616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VERIFICA • BLOQUEA • REPORTA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TextBox 33"/>
          <p:cNvSpPr txBox="1"/>
          <p:nvPr/>
        </p:nvSpPr>
        <p:spPr>
          <a:xfrm>
            <a:off x="502920" y="6473952"/>
            <a:ext cx="8138160" cy="21945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defRPr sz="900" b="1">
                <a:solidFill>
                  <a:srgbClr val="5E6A7D"/>
                </a:solidFill>
                <a:latin typeface="Aptos"/>
              </a:defRPr>
            </a:pPr>
            <a:r>
              <a:t>Institución Educativa Víctor Félix Gómez Nova  •  Fecha de entrega: 9 de octubre de 2026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3A6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164592"/>
            <a:ext cx="7955279" cy="22860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000" b="1">
                <a:solidFill>
                  <a:srgbClr val="FFF6D5"/>
                </a:solidFill>
                <a:latin typeface="Aptos"/>
              </a:defRPr>
            </a:pPr>
            <a:r>
              <a:t>INFOGRAFÍA 3  •  PENSAMIENTO CRÍTICO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7200" y="438912"/>
            <a:ext cx="8138160" cy="45720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DETÉN LAS NOTICIAS FALSAS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4632" y="969264"/>
            <a:ext cx="804672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FFFFFF"/>
                </a:solidFill>
                <a:latin typeface="Aptos"/>
              </a:defRPr>
            </a:pPr>
            <a:r>
              <a:t>Cinco preguntas que debes hacerte antes de compartir.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02920" y="1664208"/>
            <a:ext cx="8138160" cy="621792"/>
          </a:xfrm>
          <a:prstGeom prst="roundRect">
            <a:avLst/>
          </a:prstGeom>
          <a:solidFill>
            <a:srgbClr val="E7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13232" y="1810512"/>
            <a:ext cx="7726679" cy="310896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600" b="1">
                <a:solidFill>
                  <a:srgbClr val="3A6BC6"/>
                </a:solidFill>
                <a:latin typeface="Aptos"/>
              </a:defRPr>
            </a:pPr>
            <a:r>
              <a:t>¿ES REAL, ESTÁ ACTUALIZADA Y TIENE PRUEBAS?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32688" y="2587752"/>
            <a:ext cx="45720" cy="3063240"/>
          </a:xfrm>
          <a:prstGeom prst="rect">
            <a:avLst/>
          </a:prstGeom>
          <a:solidFill>
            <a:srgbClr val="3A6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13232" y="2569464"/>
            <a:ext cx="475488" cy="475488"/>
          </a:xfrm>
          <a:prstGeom prst="ellipse">
            <a:avLst/>
          </a:prstGeom>
          <a:solidFill>
            <a:srgbClr val="3A6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13232" y="2651760"/>
            <a:ext cx="475488" cy="219456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417320" y="2514600"/>
            <a:ext cx="7178040" cy="539496"/>
          </a:xfrm>
          <a:prstGeom prst="roundRect">
            <a:avLst/>
          </a:prstGeom>
          <a:solidFill>
            <a:srgbClr val="E7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609344" y="2587752"/>
            <a:ext cx="1600200" cy="24688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50" b="1">
                <a:solidFill>
                  <a:srgbClr val="3A6BC6"/>
                </a:solidFill>
                <a:latin typeface="Aptos"/>
              </a:defRPr>
            </a:pPr>
            <a:r>
              <a:t>FUENTE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2112" y="2587752"/>
            <a:ext cx="5166360" cy="32004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253043"/>
                </a:solidFill>
                <a:latin typeface="Aptos"/>
              </a:defRPr>
            </a:pPr>
            <a:r>
              <a:t>¿Quién publicó la información?</a:t>
            </a:r>
          </a:p>
        </p:txBody>
      </p:sp>
      <p:sp>
        <p:nvSpPr>
          <p:cNvPr id="47" name="Oval 46"/>
          <p:cNvSpPr/>
          <p:nvPr/>
        </p:nvSpPr>
        <p:spPr>
          <a:xfrm>
            <a:off x="713232" y="3191256"/>
            <a:ext cx="475488" cy="475488"/>
          </a:xfrm>
          <a:prstGeom prst="ellipse">
            <a:avLst/>
          </a:prstGeom>
          <a:solidFill>
            <a:srgbClr val="1F9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13232" y="3273552"/>
            <a:ext cx="475488" cy="219456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417320" y="3136392"/>
            <a:ext cx="7178040" cy="539496"/>
          </a:xfrm>
          <a:prstGeom prst="roundRect">
            <a:avLst/>
          </a:prstGeom>
          <a:solidFill>
            <a:srgbClr val="E1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609344" y="3209544"/>
            <a:ext cx="1600200" cy="24688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50" b="1">
                <a:solidFill>
                  <a:srgbClr val="1F9787"/>
                </a:solidFill>
                <a:latin typeface="Aptos"/>
              </a:defRPr>
            </a:pPr>
            <a:r>
              <a:t>FECHA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82112" y="3209544"/>
            <a:ext cx="5166360" cy="32004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253043"/>
                </a:solidFill>
                <a:latin typeface="Aptos"/>
              </a:defRPr>
            </a:pPr>
            <a:r>
              <a:t>¿Es reciente o fue sacada de contexto?</a:t>
            </a:r>
          </a:p>
        </p:txBody>
      </p:sp>
      <p:sp>
        <p:nvSpPr>
          <p:cNvPr id="52" name="Oval 51"/>
          <p:cNvSpPr/>
          <p:nvPr/>
        </p:nvSpPr>
        <p:spPr>
          <a:xfrm>
            <a:off x="713232" y="3813048"/>
            <a:ext cx="475488" cy="475488"/>
          </a:xfrm>
          <a:prstGeom prst="ellipse">
            <a:avLst/>
          </a:prstGeom>
          <a:solidFill>
            <a:srgbClr val="E6A6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13232" y="3895344"/>
            <a:ext cx="475488" cy="219456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417320" y="3758184"/>
            <a:ext cx="7178040" cy="539496"/>
          </a:xfrm>
          <a:prstGeom prst="roundRect">
            <a:avLst/>
          </a:prstGeom>
          <a:solidFill>
            <a:srgbClr val="FFF6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609344" y="3831336"/>
            <a:ext cx="1600200" cy="24688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50" b="1">
                <a:solidFill>
                  <a:srgbClr val="E6A62D"/>
                </a:solidFill>
                <a:latin typeface="Aptos"/>
              </a:defRPr>
            </a:pPr>
            <a:r>
              <a:t>OTROS MEDIOS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82112" y="3831336"/>
            <a:ext cx="5166360" cy="32004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253043"/>
                </a:solidFill>
                <a:latin typeface="Aptos"/>
              </a:defRPr>
            </a:pPr>
            <a:r>
              <a:t>¿Fuentes confiables también lo informan?</a:t>
            </a:r>
          </a:p>
        </p:txBody>
      </p:sp>
      <p:sp>
        <p:nvSpPr>
          <p:cNvPr id="57" name="Oval 56"/>
          <p:cNvSpPr/>
          <p:nvPr/>
        </p:nvSpPr>
        <p:spPr>
          <a:xfrm>
            <a:off x="713232" y="4434840"/>
            <a:ext cx="475488" cy="475488"/>
          </a:xfrm>
          <a:prstGeom prst="ellipse">
            <a:avLst/>
          </a:prstGeom>
          <a:solidFill>
            <a:srgbClr val="D85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13232" y="4517136"/>
            <a:ext cx="475488" cy="219456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417320" y="4379976"/>
            <a:ext cx="7178040" cy="539496"/>
          </a:xfrm>
          <a:prstGeom prst="roundRect">
            <a:avLst/>
          </a:prstGeom>
          <a:solidFill>
            <a:srgbClr val="FF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609344" y="4453128"/>
            <a:ext cx="1600200" cy="24688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50" b="1">
                <a:solidFill>
                  <a:srgbClr val="D8525B"/>
                </a:solidFill>
                <a:latin typeface="Aptos"/>
              </a:defRPr>
            </a:pPr>
            <a:r>
              <a:t>TITULAR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182112" y="4453128"/>
            <a:ext cx="5166360" cy="32004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253043"/>
                </a:solidFill>
                <a:latin typeface="Aptos"/>
              </a:defRPr>
            </a:pPr>
            <a:r>
              <a:t>¿El título exagera o busca asustarte?</a:t>
            </a:r>
          </a:p>
        </p:txBody>
      </p:sp>
      <p:sp>
        <p:nvSpPr>
          <p:cNvPr id="62" name="Oval 61"/>
          <p:cNvSpPr/>
          <p:nvPr/>
        </p:nvSpPr>
        <p:spPr>
          <a:xfrm>
            <a:off x="713232" y="5056632"/>
            <a:ext cx="475488" cy="475488"/>
          </a:xfrm>
          <a:prstGeom prst="ellipse">
            <a:avLst/>
          </a:prstGeom>
          <a:solidFill>
            <a:srgbClr val="3A6B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13232" y="5138928"/>
            <a:ext cx="475488" cy="219456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417320" y="5001768"/>
            <a:ext cx="7178040" cy="539496"/>
          </a:xfrm>
          <a:prstGeom prst="roundRect">
            <a:avLst/>
          </a:prstGeom>
          <a:solidFill>
            <a:srgbClr val="E7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609344" y="5074920"/>
            <a:ext cx="1600200" cy="246888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50" b="1">
                <a:solidFill>
                  <a:srgbClr val="3A6BC6"/>
                </a:solidFill>
                <a:latin typeface="Aptos"/>
              </a:defRPr>
            </a:pPr>
            <a:r>
              <a:t>EVIDENCIAS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182112" y="5074920"/>
            <a:ext cx="5166360" cy="320040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l">
              <a:spcAft>
                <a:spcPts val="300"/>
              </a:spcAft>
              <a:defRPr sz="1100" b="0">
                <a:solidFill>
                  <a:srgbClr val="253043"/>
                </a:solidFill>
                <a:latin typeface="Aptos"/>
              </a:defRPr>
            </a:pPr>
            <a:r>
              <a:t>¿Las fotos y los datos tienen contexto?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94360" y="5715000"/>
            <a:ext cx="7955279" cy="438912"/>
          </a:xfrm>
          <a:prstGeom prst="roundRect">
            <a:avLst/>
          </a:prstGeom>
          <a:solidFill>
            <a:srgbClr val="1A2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77240" y="5769864"/>
            <a:ext cx="7589520" cy="256032"/>
          </a:xfrm>
          <a:prstGeom prst="rect">
            <a:avLst/>
          </a:prstGeom>
          <a:noFill/>
        </p:spPr>
        <p:txBody>
          <a:bodyPr wrap="square" lIns="73152" rIns="73152" tIns="36576" bIns="18288">
            <a:spAutoFit/>
          </a:bodyPr>
          <a:lstStyle/>
          <a:p>
            <a:pPr algn="ctr">
              <a:spcAft>
                <a:spcPts val="3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SI NO PUEDES COMPROBARLA, NO LA COMPARTAS.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